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4" r:id="rId3"/>
    <p:sldId id="265" r:id="rId4"/>
    <p:sldId id="261" r:id="rId5"/>
    <p:sldId id="262" r:id="rId6"/>
    <p:sldId id="26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YROGIORGOU ELENH" initials="ME" lastIdx="1" clrIdx="0">
    <p:extLst>
      <p:ext uri="{19B8F6BF-5375-455C-9EA6-DF929625EA0E}">
        <p15:presenceInfo xmlns:p15="http://schemas.microsoft.com/office/powerpoint/2012/main" xmlns="" userId="S-1-5-21-322927028-402932952-311576647-12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B137346-32FC-4D4D-A737-387F486829C6}"/>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endParaRPr lang="en-US"/>
          </a:p>
        </p:txBody>
      </p:sp>
      <p:sp>
        <p:nvSpPr>
          <p:cNvPr id="3" name="Υπότιτλος 2">
            <a:extLst>
              <a:ext uri="{FF2B5EF4-FFF2-40B4-BE49-F238E27FC236}">
                <a16:creationId xmlns:a16="http://schemas.microsoft.com/office/drawing/2014/main" xmlns="" id="{24305773-E204-4187-ADB4-4878EFC6DF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a:p>
        </p:txBody>
      </p:sp>
      <p:sp>
        <p:nvSpPr>
          <p:cNvPr id="4" name="Θέση ημερομηνίας 3">
            <a:extLst>
              <a:ext uri="{FF2B5EF4-FFF2-40B4-BE49-F238E27FC236}">
                <a16:creationId xmlns:a16="http://schemas.microsoft.com/office/drawing/2014/main" xmlns="" id="{541B1CDF-7C8D-4899-B9F7-C7BEBBBCC724}"/>
              </a:ext>
            </a:extLst>
          </p:cNvPr>
          <p:cNvSpPr>
            <a:spLocks noGrp="1"/>
          </p:cNvSpPr>
          <p:nvPr>
            <p:ph type="dt" sz="half" idx="10"/>
          </p:nvPr>
        </p:nvSpPr>
        <p:spPr/>
        <p:txBody>
          <a:bodyPr/>
          <a:lstStyle/>
          <a:p>
            <a:fld id="{7AF6F51D-7C05-4879-BCC3-DC60E65825DA}" type="datetimeFigureOut">
              <a:rPr lang="en-US" smtClean="0"/>
              <a:pPr/>
              <a:t>5/9/2022</a:t>
            </a:fld>
            <a:endParaRPr lang="en-US"/>
          </a:p>
        </p:txBody>
      </p:sp>
      <p:sp>
        <p:nvSpPr>
          <p:cNvPr id="5" name="Θέση υποσέλιδου 4">
            <a:extLst>
              <a:ext uri="{FF2B5EF4-FFF2-40B4-BE49-F238E27FC236}">
                <a16:creationId xmlns:a16="http://schemas.microsoft.com/office/drawing/2014/main" xmlns="" id="{C54CE587-1BDD-4265-A61D-95D8F4762AD1}"/>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xmlns="" id="{39305D88-6E5B-47A4-A63C-BF28703585D6}"/>
              </a:ext>
            </a:extLst>
          </p:cNvPr>
          <p:cNvSpPr>
            <a:spLocks noGrp="1"/>
          </p:cNvSpPr>
          <p:nvPr>
            <p:ph type="sldNum" sz="quarter" idx="12"/>
          </p:nvPr>
        </p:nvSpPr>
        <p:spPr/>
        <p:txBody>
          <a:bodyPr/>
          <a:lstStyle/>
          <a:p>
            <a:fld id="{F16372F3-0D51-4D83-A10D-06A3D557BBC0}" type="slidenum">
              <a:rPr lang="en-US" smtClean="0"/>
              <a:pPr/>
              <a:t>‹#›</a:t>
            </a:fld>
            <a:endParaRPr lang="en-US"/>
          </a:p>
        </p:txBody>
      </p:sp>
    </p:spTree>
    <p:extLst>
      <p:ext uri="{BB962C8B-B14F-4D97-AF65-F5344CB8AC3E}">
        <p14:creationId xmlns:p14="http://schemas.microsoft.com/office/powerpoint/2010/main" xmlns="" val="3190720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C98D7C7-96D2-49CD-94D9-4925B640801D}"/>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κατακόρυφου κειμένου 2">
            <a:extLst>
              <a:ext uri="{FF2B5EF4-FFF2-40B4-BE49-F238E27FC236}">
                <a16:creationId xmlns:a16="http://schemas.microsoft.com/office/drawing/2014/main" xmlns="" id="{58CF4C1F-80BC-4995-8740-B929F5B03818}"/>
              </a:ext>
            </a:extLst>
          </p:cNvPr>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3">
            <a:extLst>
              <a:ext uri="{FF2B5EF4-FFF2-40B4-BE49-F238E27FC236}">
                <a16:creationId xmlns:a16="http://schemas.microsoft.com/office/drawing/2014/main" xmlns="" id="{05F1347C-5134-4D37-98F8-B34B6DB3D3F0}"/>
              </a:ext>
            </a:extLst>
          </p:cNvPr>
          <p:cNvSpPr>
            <a:spLocks noGrp="1"/>
          </p:cNvSpPr>
          <p:nvPr>
            <p:ph type="dt" sz="half" idx="10"/>
          </p:nvPr>
        </p:nvSpPr>
        <p:spPr/>
        <p:txBody>
          <a:bodyPr/>
          <a:lstStyle/>
          <a:p>
            <a:fld id="{7AF6F51D-7C05-4879-BCC3-DC60E65825DA}" type="datetimeFigureOut">
              <a:rPr lang="en-US" smtClean="0"/>
              <a:pPr/>
              <a:t>5/9/2022</a:t>
            </a:fld>
            <a:endParaRPr lang="en-US"/>
          </a:p>
        </p:txBody>
      </p:sp>
      <p:sp>
        <p:nvSpPr>
          <p:cNvPr id="5" name="Θέση υποσέλιδου 4">
            <a:extLst>
              <a:ext uri="{FF2B5EF4-FFF2-40B4-BE49-F238E27FC236}">
                <a16:creationId xmlns:a16="http://schemas.microsoft.com/office/drawing/2014/main" xmlns="" id="{AA74ED9E-0620-4429-97AA-F01D0707FA75}"/>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xmlns="" id="{0A76EEE1-47FF-4519-BCD7-6DD047397018}"/>
              </a:ext>
            </a:extLst>
          </p:cNvPr>
          <p:cNvSpPr>
            <a:spLocks noGrp="1"/>
          </p:cNvSpPr>
          <p:nvPr>
            <p:ph type="sldNum" sz="quarter" idx="12"/>
          </p:nvPr>
        </p:nvSpPr>
        <p:spPr/>
        <p:txBody>
          <a:bodyPr/>
          <a:lstStyle/>
          <a:p>
            <a:fld id="{F16372F3-0D51-4D83-A10D-06A3D557BBC0}" type="slidenum">
              <a:rPr lang="en-US" smtClean="0"/>
              <a:pPr/>
              <a:t>‹#›</a:t>
            </a:fld>
            <a:endParaRPr lang="en-US"/>
          </a:p>
        </p:txBody>
      </p:sp>
    </p:spTree>
    <p:extLst>
      <p:ext uri="{BB962C8B-B14F-4D97-AF65-F5344CB8AC3E}">
        <p14:creationId xmlns:p14="http://schemas.microsoft.com/office/powerpoint/2010/main" xmlns="" val="3553758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xmlns="" id="{7D90763E-D0D8-4FFB-8C0E-42CEBD1B1841}"/>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endParaRPr lang="en-US"/>
          </a:p>
        </p:txBody>
      </p:sp>
      <p:sp>
        <p:nvSpPr>
          <p:cNvPr id="3" name="Θέση κατακόρυφου κειμένου 2">
            <a:extLst>
              <a:ext uri="{FF2B5EF4-FFF2-40B4-BE49-F238E27FC236}">
                <a16:creationId xmlns:a16="http://schemas.microsoft.com/office/drawing/2014/main" xmlns="" id="{1EE21716-6B3D-40DA-A1DF-4279F4BA729E}"/>
              </a:ext>
            </a:extLst>
          </p:cNvPr>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3">
            <a:extLst>
              <a:ext uri="{FF2B5EF4-FFF2-40B4-BE49-F238E27FC236}">
                <a16:creationId xmlns:a16="http://schemas.microsoft.com/office/drawing/2014/main" xmlns="" id="{88682B04-823C-4A5D-BFD6-C347FE4517E7}"/>
              </a:ext>
            </a:extLst>
          </p:cNvPr>
          <p:cNvSpPr>
            <a:spLocks noGrp="1"/>
          </p:cNvSpPr>
          <p:nvPr>
            <p:ph type="dt" sz="half" idx="10"/>
          </p:nvPr>
        </p:nvSpPr>
        <p:spPr/>
        <p:txBody>
          <a:bodyPr/>
          <a:lstStyle/>
          <a:p>
            <a:fld id="{7AF6F51D-7C05-4879-BCC3-DC60E65825DA}" type="datetimeFigureOut">
              <a:rPr lang="en-US" smtClean="0"/>
              <a:pPr/>
              <a:t>5/9/2022</a:t>
            </a:fld>
            <a:endParaRPr lang="en-US"/>
          </a:p>
        </p:txBody>
      </p:sp>
      <p:sp>
        <p:nvSpPr>
          <p:cNvPr id="5" name="Θέση υποσέλιδου 4">
            <a:extLst>
              <a:ext uri="{FF2B5EF4-FFF2-40B4-BE49-F238E27FC236}">
                <a16:creationId xmlns:a16="http://schemas.microsoft.com/office/drawing/2014/main" xmlns="" id="{E495EB57-844A-4071-965E-B750CB3ED268}"/>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xmlns="" id="{7CFA850C-022F-4F6E-B02A-8BA52B029DFF}"/>
              </a:ext>
            </a:extLst>
          </p:cNvPr>
          <p:cNvSpPr>
            <a:spLocks noGrp="1"/>
          </p:cNvSpPr>
          <p:nvPr>
            <p:ph type="sldNum" sz="quarter" idx="12"/>
          </p:nvPr>
        </p:nvSpPr>
        <p:spPr/>
        <p:txBody>
          <a:bodyPr/>
          <a:lstStyle/>
          <a:p>
            <a:fld id="{F16372F3-0D51-4D83-A10D-06A3D557BBC0}" type="slidenum">
              <a:rPr lang="en-US" smtClean="0"/>
              <a:pPr/>
              <a:t>‹#›</a:t>
            </a:fld>
            <a:endParaRPr lang="en-US"/>
          </a:p>
        </p:txBody>
      </p:sp>
    </p:spTree>
    <p:extLst>
      <p:ext uri="{BB962C8B-B14F-4D97-AF65-F5344CB8AC3E}">
        <p14:creationId xmlns:p14="http://schemas.microsoft.com/office/powerpoint/2010/main" xmlns="" val="2505412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F5F5364-2EBE-4900-8E64-8189B2E61DC2}"/>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xmlns="" id="{DAE38E89-3C02-449A-A8CA-16ABE0CC5483}"/>
              </a:ext>
            </a:extLst>
          </p:cNvPr>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3">
            <a:extLst>
              <a:ext uri="{FF2B5EF4-FFF2-40B4-BE49-F238E27FC236}">
                <a16:creationId xmlns:a16="http://schemas.microsoft.com/office/drawing/2014/main" xmlns="" id="{5C61512A-AC69-443B-A975-2C5924206A9B}"/>
              </a:ext>
            </a:extLst>
          </p:cNvPr>
          <p:cNvSpPr>
            <a:spLocks noGrp="1"/>
          </p:cNvSpPr>
          <p:nvPr>
            <p:ph type="dt" sz="half" idx="10"/>
          </p:nvPr>
        </p:nvSpPr>
        <p:spPr/>
        <p:txBody>
          <a:bodyPr/>
          <a:lstStyle/>
          <a:p>
            <a:fld id="{7AF6F51D-7C05-4879-BCC3-DC60E65825DA}" type="datetimeFigureOut">
              <a:rPr lang="en-US" smtClean="0"/>
              <a:pPr/>
              <a:t>5/9/2022</a:t>
            </a:fld>
            <a:endParaRPr lang="en-US"/>
          </a:p>
        </p:txBody>
      </p:sp>
      <p:sp>
        <p:nvSpPr>
          <p:cNvPr id="5" name="Θέση υποσέλιδου 4">
            <a:extLst>
              <a:ext uri="{FF2B5EF4-FFF2-40B4-BE49-F238E27FC236}">
                <a16:creationId xmlns:a16="http://schemas.microsoft.com/office/drawing/2014/main" xmlns="" id="{5C8D10B0-4C80-4D70-AE99-E07FC4E0F8A1}"/>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xmlns="" id="{C9086B44-8612-460B-AF8F-F5833AFE51A4}"/>
              </a:ext>
            </a:extLst>
          </p:cNvPr>
          <p:cNvSpPr>
            <a:spLocks noGrp="1"/>
          </p:cNvSpPr>
          <p:nvPr>
            <p:ph type="sldNum" sz="quarter" idx="12"/>
          </p:nvPr>
        </p:nvSpPr>
        <p:spPr/>
        <p:txBody>
          <a:bodyPr/>
          <a:lstStyle/>
          <a:p>
            <a:fld id="{F16372F3-0D51-4D83-A10D-06A3D557BBC0}" type="slidenum">
              <a:rPr lang="en-US" smtClean="0"/>
              <a:pPr/>
              <a:t>‹#›</a:t>
            </a:fld>
            <a:endParaRPr lang="en-US"/>
          </a:p>
        </p:txBody>
      </p:sp>
    </p:spTree>
    <p:extLst>
      <p:ext uri="{BB962C8B-B14F-4D97-AF65-F5344CB8AC3E}">
        <p14:creationId xmlns:p14="http://schemas.microsoft.com/office/powerpoint/2010/main" xmlns="" val="399205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109C6E6-FF53-42CF-8F6E-FEDE1EA7C20C}"/>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xmlns="" id="{CC4C1AFD-2163-4A15-A30F-6196C973332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a:extLst>
              <a:ext uri="{FF2B5EF4-FFF2-40B4-BE49-F238E27FC236}">
                <a16:creationId xmlns:a16="http://schemas.microsoft.com/office/drawing/2014/main" xmlns="" id="{4E2AD312-9BE3-45B3-8C31-F45917616DC5}"/>
              </a:ext>
            </a:extLst>
          </p:cNvPr>
          <p:cNvSpPr>
            <a:spLocks noGrp="1"/>
          </p:cNvSpPr>
          <p:nvPr>
            <p:ph type="dt" sz="half" idx="10"/>
          </p:nvPr>
        </p:nvSpPr>
        <p:spPr/>
        <p:txBody>
          <a:bodyPr/>
          <a:lstStyle/>
          <a:p>
            <a:fld id="{7AF6F51D-7C05-4879-BCC3-DC60E65825DA}" type="datetimeFigureOut">
              <a:rPr lang="en-US" smtClean="0"/>
              <a:pPr/>
              <a:t>5/9/2022</a:t>
            </a:fld>
            <a:endParaRPr lang="en-US"/>
          </a:p>
        </p:txBody>
      </p:sp>
      <p:sp>
        <p:nvSpPr>
          <p:cNvPr id="5" name="Θέση υποσέλιδου 4">
            <a:extLst>
              <a:ext uri="{FF2B5EF4-FFF2-40B4-BE49-F238E27FC236}">
                <a16:creationId xmlns:a16="http://schemas.microsoft.com/office/drawing/2014/main" xmlns="" id="{3A45B3A9-F8B4-4746-B28A-093C1A194355}"/>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xmlns="" id="{50C3BAA1-7432-4610-9A7F-99B04DF3036E}"/>
              </a:ext>
            </a:extLst>
          </p:cNvPr>
          <p:cNvSpPr>
            <a:spLocks noGrp="1"/>
          </p:cNvSpPr>
          <p:nvPr>
            <p:ph type="sldNum" sz="quarter" idx="12"/>
          </p:nvPr>
        </p:nvSpPr>
        <p:spPr/>
        <p:txBody>
          <a:bodyPr/>
          <a:lstStyle/>
          <a:p>
            <a:fld id="{F16372F3-0D51-4D83-A10D-06A3D557BBC0}" type="slidenum">
              <a:rPr lang="en-US" smtClean="0"/>
              <a:pPr/>
              <a:t>‹#›</a:t>
            </a:fld>
            <a:endParaRPr lang="en-US"/>
          </a:p>
        </p:txBody>
      </p:sp>
    </p:spTree>
    <p:extLst>
      <p:ext uri="{BB962C8B-B14F-4D97-AF65-F5344CB8AC3E}">
        <p14:creationId xmlns:p14="http://schemas.microsoft.com/office/powerpoint/2010/main" xmlns="" val="2124160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F91C9D1-7503-4522-9566-CE4B49C52A68}"/>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xmlns="" id="{668C8B8F-F094-4BC9-BC4C-8B3F9ABA00EA}"/>
              </a:ext>
            </a:extLst>
          </p:cNvPr>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περιεχομένου 3">
            <a:extLst>
              <a:ext uri="{FF2B5EF4-FFF2-40B4-BE49-F238E27FC236}">
                <a16:creationId xmlns:a16="http://schemas.microsoft.com/office/drawing/2014/main" xmlns="" id="{66B96836-9F2F-4116-B40E-D74FD47CE7D1}"/>
              </a:ext>
            </a:extLst>
          </p:cNvPr>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Θέση ημερομηνίας 4">
            <a:extLst>
              <a:ext uri="{FF2B5EF4-FFF2-40B4-BE49-F238E27FC236}">
                <a16:creationId xmlns:a16="http://schemas.microsoft.com/office/drawing/2014/main" xmlns="" id="{545EAFC4-845A-47A4-8522-66395CB7B756}"/>
              </a:ext>
            </a:extLst>
          </p:cNvPr>
          <p:cNvSpPr>
            <a:spLocks noGrp="1"/>
          </p:cNvSpPr>
          <p:nvPr>
            <p:ph type="dt" sz="half" idx="10"/>
          </p:nvPr>
        </p:nvSpPr>
        <p:spPr/>
        <p:txBody>
          <a:bodyPr/>
          <a:lstStyle/>
          <a:p>
            <a:fld id="{7AF6F51D-7C05-4879-BCC3-DC60E65825DA}" type="datetimeFigureOut">
              <a:rPr lang="en-US" smtClean="0"/>
              <a:pPr/>
              <a:t>5/9/2022</a:t>
            </a:fld>
            <a:endParaRPr lang="en-US"/>
          </a:p>
        </p:txBody>
      </p:sp>
      <p:sp>
        <p:nvSpPr>
          <p:cNvPr id="6" name="Θέση υποσέλιδου 5">
            <a:extLst>
              <a:ext uri="{FF2B5EF4-FFF2-40B4-BE49-F238E27FC236}">
                <a16:creationId xmlns:a16="http://schemas.microsoft.com/office/drawing/2014/main" xmlns="" id="{3EB051B1-117D-4EEA-87C9-94662B1725D4}"/>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xmlns="" id="{F4481271-3E15-42B3-BDD5-FB13A0F7F896}"/>
              </a:ext>
            </a:extLst>
          </p:cNvPr>
          <p:cNvSpPr>
            <a:spLocks noGrp="1"/>
          </p:cNvSpPr>
          <p:nvPr>
            <p:ph type="sldNum" sz="quarter" idx="12"/>
          </p:nvPr>
        </p:nvSpPr>
        <p:spPr/>
        <p:txBody>
          <a:bodyPr/>
          <a:lstStyle/>
          <a:p>
            <a:fld id="{F16372F3-0D51-4D83-A10D-06A3D557BBC0}" type="slidenum">
              <a:rPr lang="en-US" smtClean="0"/>
              <a:pPr/>
              <a:t>‹#›</a:t>
            </a:fld>
            <a:endParaRPr lang="en-US"/>
          </a:p>
        </p:txBody>
      </p:sp>
    </p:spTree>
    <p:extLst>
      <p:ext uri="{BB962C8B-B14F-4D97-AF65-F5344CB8AC3E}">
        <p14:creationId xmlns:p14="http://schemas.microsoft.com/office/powerpoint/2010/main" xmlns="" val="3194868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C671A68-AA09-42FA-8AD0-7ECB596D3DC6}"/>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xmlns="" id="{7A05715C-8A06-451F-88CF-5B9EA12008B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xmlns="" id="{7EED705B-4030-43DD-B556-509361639799}"/>
              </a:ext>
            </a:extLst>
          </p:cNvPr>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Θέση κειμένου 4">
            <a:extLst>
              <a:ext uri="{FF2B5EF4-FFF2-40B4-BE49-F238E27FC236}">
                <a16:creationId xmlns:a16="http://schemas.microsoft.com/office/drawing/2014/main" xmlns="" id="{71B61290-5BC8-4DBA-A3B2-999D577DA6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a:extLst>
              <a:ext uri="{FF2B5EF4-FFF2-40B4-BE49-F238E27FC236}">
                <a16:creationId xmlns:a16="http://schemas.microsoft.com/office/drawing/2014/main" xmlns="" id="{A881E905-3D6F-410D-B21C-3D2AA441F400}"/>
              </a:ext>
            </a:extLst>
          </p:cNvPr>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7" name="Θέση ημερομηνίας 6">
            <a:extLst>
              <a:ext uri="{FF2B5EF4-FFF2-40B4-BE49-F238E27FC236}">
                <a16:creationId xmlns:a16="http://schemas.microsoft.com/office/drawing/2014/main" xmlns="" id="{431EF7F4-2252-4A48-988B-03683FF4FE98}"/>
              </a:ext>
            </a:extLst>
          </p:cNvPr>
          <p:cNvSpPr>
            <a:spLocks noGrp="1"/>
          </p:cNvSpPr>
          <p:nvPr>
            <p:ph type="dt" sz="half" idx="10"/>
          </p:nvPr>
        </p:nvSpPr>
        <p:spPr/>
        <p:txBody>
          <a:bodyPr/>
          <a:lstStyle/>
          <a:p>
            <a:fld id="{7AF6F51D-7C05-4879-BCC3-DC60E65825DA}" type="datetimeFigureOut">
              <a:rPr lang="en-US" smtClean="0"/>
              <a:pPr/>
              <a:t>5/9/2022</a:t>
            </a:fld>
            <a:endParaRPr lang="en-US"/>
          </a:p>
        </p:txBody>
      </p:sp>
      <p:sp>
        <p:nvSpPr>
          <p:cNvPr id="8" name="Θέση υποσέλιδου 7">
            <a:extLst>
              <a:ext uri="{FF2B5EF4-FFF2-40B4-BE49-F238E27FC236}">
                <a16:creationId xmlns:a16="http://schemas.microsoft.com/office/drawing/2014/main" xmlns="" id="{5C1330C8-E960-42B9-BC7E-5BF2A9831200}"/>
              </a:ext>
            </a:extLst>
          </p:cNvPr>
          <p:cNvSpPr>
            <a:spLocks noGrp="1"/>
          </p:cNvSpPr>
          <p:nvPr>
            <p:ph type="ftr" sz="quarter" idx="11"/>
          </p:nvPr>
        </p:nvSpPr>
        <p:spPr/>
        <p:txBody>
          <a:bodyPr/>
          <a:lstStyle/>
          <a:p>
            <a:endParaRPr lang="en-US"/>
          </a:p>
        </p:txBody>
      </p:sp>
      <p:sp>
        <p:nvSpPr>
          <p:cNvPr id="9" name="Θέση αριθμού διαφάνειας 8">
            <a:extLst>
              <a:ext uri="{FF2B5EF4-FFF2-40B4-BE49-F238E27FC236}">
                <a16:creationId xmlns:a16="http://schemas.microsoft.com/office/drawing/2014/main" xmlns="" id="{9C995C3F-CA22-43A1-AE80-B4D0B3D19CAF}"/>
              </a:ext>
            </a:extLst>
          </p:cNvPr>
          <p:cNvSpPr>
            <a:spLocks noGrp="1"/>
          </p:cNvSpPr>
          <p:nvPr>
            <p:ph type="sldNum" sz="quarter" idx="12"/>
          </p:nvPr>
        </p:nvSpPr>
        <p:spPr/>
        <p:txBody>
          <a:bodyPr/>
          <a:lstStyle/>
          <a:p>
            <a:fld id="{F16372F3-0D51-4D83-A10D-06A3D557BBC0}" type="slidenum">
              <a:rPr lang="en-US" smtClean="0"/>
              <a:pPr/>
              <a:t>‹#›</a:t>
            </a:fld>
            <a:endParaRPr lang="en-US"/>
          </a:p>
        </p:txBody>
      </p:sp>
    </p:spTree>
    <p:extLst>
      <p:ext uri="{BB962C8B-B14F-4D97-AF65-F5344CB8AC3E}">
        <p14:creationId xmlns:p14="http://schemas.microsoft.com/office/powerpoint/2010/main" xmlns="" val="3969138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DC727A64-61EE-40B7-AD24-C1F1D282E5FE}"/>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ημερομηνίας 2">
            <a:extLst>
              <a:ext uri="{FF2B5EF4-FFF2-40B4-BE49-F238E27FC236}">
                <a16:creationId xmlns:a16="http://schemas.microsoft.com/office/drawing/2014/main" xmlns="" id="{44B67E77-795F-43BD-BC52-F56AF7CD8271}"/>
              </a:ext>
            </a:extLst>
          </p:cNvPr>
          <p:cNvSpPr>
            <a:spLocks noGrp="1"/>
          </p:cNvSpPr>
          <p:nvPr>
            <p:ph type="dt" sz="half" idx="10"/>
          </p:nvPr>
        </p:nvSpPr>
        <p:spPr/>
        <p:txBody>
          <a:bodyPr/>
          <a:lstStyle/>
          <a:p>
            <a:fld id="{7AF6F51D-7C05-4879-BCC3-DC60E65825DA}" type="datetimeFigureOut">
              <a:rPr lang="en-US" smtClean="0"/>
              <a:pPr/>
              <a:t>5/9/2022</a:t>
            </a:fld>
            <a:endParaRPr lang="en-US"/>
          </a:p>
        </p:txBody>
      </p:sp>
      <p:sp>
        <p:nvSpPr>
          <p:cNvPr id="4" name="Θέση υποσέλιδου 3">
            <a:extLst>
              <a:ext uri="{FF2B5EF4-FFF2-40B4-BE49-F238E27FC236}">
                <a16:creationId xmlns:a16="http://schemas.microsoft.com/office/drawing/2014/main" xmlns="" id="{8C5283D3-12AC-4B78-A6E2-7B05F8500C61}"/>
              </a:ext>
            </a:extLst>
          </p:cNvPr>
          <p:cNvSpPr>
            <a:spLocks noGrp="1"/>
          </p:cNvSpPr>
          <p:nvPr>
            <p:ph type="ftr" sz="quarter" idx="11"/>
          </p:nvPr>
        </p:nvSpPr>
        <p:spPr/>
        <p:txBody>
          <a:bodyPr/>
          <a:lstStyle/>
          <a:p>
            <a:endParaRPr lang="en-US"/>
          </a:p>
        </p:txBody>
      </p:sp>
      <p:sp>
        <p:nvSpPr>
          <p:cNvPr id="5" name="Θέση αριθμού διαφάνειας 4">
            <a:extLst>
              <a:ext uri="{FF2B5EF4-FFF2-40B4-BE49-F238E27FC236}">
                <a16:creationId xmlns:a16="http://schemas.microsoft.com/office/drawing/2014/main" xmlns="" id="{B61B9511-35CF-4163-B3F6-9EC1505EDEF2}"/>
              </a:ext>
            </a:extLst>
          </p:cNvPr>
          <p:cNvSpPr>
            <a:spLocks noGrp="1"/>
          </p:cNvSpPr>
          <p:nvPr>
            <p:ph type="sldNum" sz="quarter" idx="12"/>
          </p:nvPr>
        </p:nvSpPr>
        <p:spPr/>
        <p:txBody>
          <a:bodyPr/>
          <a:lstStyle/>
          <a:p>
            <a:fld id="{F16372F3-0D51-4D83-A10D-06A3D557BBC0}" type="slidenum">
              <a:rPr lang="en-US" smtClean="0"/>
              <a:pPr/>
              <a:t>‹#›</a:t>
            </a:fld>
            <a:endParaRPr lang="en-US"/>
          </a:p>
        </p:txBody>
      </p:sp>
    </p:spTree>
    <p:extLst>
      <p:ext uri="{BB962C8B-B14F-4D97-AF65-F5344CB8AC3E}">
        <p14:creationId xmlns:p14="http://schemas.microsoft.com/office/powerpoint/2010/main" xmlns="" val="1598908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xmlns="" id="{EDA51515-C320-42CF-B447-987F0F7175AC}"/>
              </a:ext>
            </a:extLst>
          </p:cNvPr>
          <p:cNvSpPr>
            <a:spLocks noGrp="1"/>
          </p:cNvSpPr>
          <p:nvPr>
            <p:ph type="dt" sz="half" idx="10"/>
          </p:nvPr>
        </p:nvSpPr>
        <p:spPr/>
        <p:txBody>
          <a:bodyPr/>
          <a:lstStyle/>
          <a:p>
            <a:fld id="{7AF6F51D-7C05-4879-BCC3-DC60E65825DA}" type="datetimeFigureOut">
              <a:rPr lang="en-US" smtClean="0"/>
              <a:pPr/>
              <a:t>5/9/2022</a:t>
            </a:fld>
            <a:endParaRPr lang="en-US"/>
          </a:p>
        </p:txBody>
      </p:sp>
      <p:sp>
        <p:nvSpPr>
          <p:cNvPr id="3" name="Θέση υποσέλιδου 2">
            <a:extLst>
              <a:ext uri="{FF2B5EF4-FFF2-40B4-BE49-F238E27FC236}">
                <a16:creationId xmlns:a16="http://schemas.microsoft.com/office/drawing/2014/main" xmlns="" id="{BCE051C7-A73D-4804-A59B-892A33E4BB27}"/>
              </a:ext>
            </a:extLst>
          </p:cNvPr>
          <p:cNvSpPr>
            <a:spLocks noGrp="1"/>
          </p:cNvSpPr>
          <p:nvPr>
            <p:ph type="ftr" sz="quarter" idx="11"/>
          </p:nvPr>
        </p:nvSpPr>
        <p:spPr/>
        <p:txBody>
          <a:bodyPr/>
          <a:lstStyle/>
          <a:p>
            <a:endParaRPr lang="en-US"/>
          </a:p>
        </p:txBody>
      </p:sp>
      <p:sp>
        <p:nvSpPr>
          <p:cNvPr id="4" name="Θέση αριθμού διαφάνειας 3">
            <a:extLst>
              <a:ext uri="{FF2B5EF4-FFF2-40B4-BE49-F238E27FC236}">
                <a16:creationId xmlns:a16="http://schemas.microsoft.com/office/drawing/2014/main" xmlns="" id="{9BB4B3BE-48EC-4284-B894-F2A2FC95391E}"/>
              </a:ext>
            </a:extLst>
          </p:cNvPr>
          <p:cNvSpPr>
            <a:spLocks noGrp="1"/>
          </p:cNvSpPr>
          <p:nvPr>
            <p:ph type="sldNum" sz="quarter" idx="12"/>
          </p:nvPr>
        </p:nvSpPr>
        <p:spPr/>
        <p:txBody>
          <a:bodyPr/>
          <a:lstStyle/>
          <a:p>
            <a:fld id="{F16372F3-0D51-4D83-A10D-06A3D557BBC0}" type="slidenum">
              <a:rPr lang="en-US" smtClean="0"/>
              <a:pPr/>
              <a:t>‹#›</a:t>
            </a:fld>
            <a:endParaRPr lang="en-US"/>
          </a:p>
        </p:txBody>
      </p:sp>
    </p:spTree>
    <p:extLst>
      <p:ext uri="{BB962C8B-B14F-4D97-AF65-F5344CB8AC3E}">
        <p14:creationId xmlns:p14="http://schemas.microsoft.com/office/powerpoint/2010/main" xmlns="" val="3148784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665FE5C-6AA8-46CB-B0D4-DCD93EDA585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xmlns="" id="{01DDD1F8-5FCB-4C85-86BE-E89AF3667D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κειμένου 3">
            <a:extLst>
              <a:ext uri="{FF2B5EF4-FFF2-40B4-BE49-F238E27FC236}">
                <a16:creationId xmlns:a16="http://schemas.microsoft.com/office/drawing/2014/main" xmlns="" id="{A1441C3C-70B0-4925-9083-451B4FC02B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xmlns="" id="{9A91308F-A9A3-4BC5-B8D6-2788E0AC9848}"/>
              </a:ext>
            </a:extLst>
          </p:cNvPr>
          <p:cNvSpPr>
            <a:spLocks noGrp="1"/>
          </p:cNvSpPr>
          <p:nvPr>
            <p:ph type="dt" sz="half" idx="10"/>
          </p:nvPr>
        </p:nvSpPr>
        <p:spPr/>
        <p:txBody>
          <a:bodyPr/>
          <a:lstStyle/>
          <a:p>
            <a:fld id="{7AF6F51D-7C05-4879-BCC3-DC60E65825DA}" type="datetimeFigureOut">
              <a:rPr lang="en-US" smtClean="0"/>
              <a:pPr/>
              <a:t>5/9/2022</a:t>
            </a:fld>
            <a:endParaRPr lang="en-US"/>
          </a:p>
        </p:txBody>
      </p:sp>
      <p:sp>
        <p:nvSpPr>
          <p:cNvPr id="6" name="Θέση υποσέλιδου 5">
            <a:extLst>
              <a:ext uri="{FF2B5EF4-FFF2-40B4-BE49-F238E27FC236}">
                <a16:creationId xmlns:a16="http://schemas.microsoft.com/office/drawing/2014/main" xmlns="" id="{CB294B94-1859-4A0C-9DEF-2F5B92E35C86}"/>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xmlns="" id="{13B2C765-3523-4C5F-8DC6-40D73CFCB4A4}"/>
              </a:ext>
            </a:extLst>
          </p:cNvPr>
          <p:cNvSpPr>
            <a:spLocks noGrp="1"/>
          </p:cNvSpPr>
          <p:nvPr>
            <p:ph type="sldNum" sz="quarter" idx="12"/>
          </p:nvPr>
        </p:nvSpPr>
        <p:spPr/>
        <p:txBody>
          <a:bodyPr/>
          <a:lstStyle/>
          <a:p>
            <a:fld id="{F16372F3-0D51-4D83-A10D-06A3D557BBC0}" type="slidenum">
              <a:rPr lang="en-US" smtClean="0"/>
              <a:pPr/>
              <a:t>‹#›</a:t>
            </a:fld>
            <a:endParaRPr lang="en-US"/>
          </a:p>
        </p:txBody>
      </p:sp>
    </p:spTree>
    <p:extLst>
      <p:ext uri="{BB962C8B-B14F-4D97-AF65-F5344CB8AC3E}">
        <p14:creationId xmlns:p14="http://schemas.microsoft.com/office/powerpoint/2010/main" xmlns="" val="2313834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C830C3F-733B-4C71-A36E-2D2B0217D73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a:p>
        </p:txBody>
      </p:sp>
      <p:sp>
        <p:nvSpPr>
          <p:cNvPr id="3" name="Θέση εικόνας 2">
            <a:extLst>
              <a:ext uri="{FF2B5EF4-FFF2-40B4-BE49-F238E27FC236}">
                <a16:creationId xmlns:a16="http://schemas.microsoft.com/office/drawing/2014/main" xmlns="" id="{CB532364-32B2-4FDF-892E-82FE537BB9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Θέση κειμένου 3">
            <a:extLst>
              <a:ext uri="{FF2B5EF4-FFF2-40B4-BE49-F238E27FC236}">
                <a16:creationId xmlns:a16="http://schemas.microsoft.com/office/drawing/2014/main" xmlns="" id="{6DCADA77-322D-44DF-9A3B-A6C53C3C07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xmlns="" id="{F5F92EB8-9118-40E1-9500-078BA186257D}"/>
              </a:ext>
            </a:extLst>
          </p:cNvPr>
          <p:cNvSpPr>
            <a:spLocks noGrp="1"/>
          </p:cNvSpPr>
          <p:nvPr>
            <p:ph type="dt" sz="half" idx="10"/>
          </p:nvPr>
        </p:nvSpPr>
        <p:spPr/>
        <p:txBody>
          <a:bodyPr/>
          <a:lstStyle/>
          <a:p>
            <a:fld id="{7AF6F51D-7C05-4879-BCC3-DC60E65825DA}" type="datetimeFigureOut">
              <a:rPr lang="en-US" smtClean="0"/>
              <a:pPr/>
              <a:t>5/9/2022</a:t>
            </a:fld>
            <a:endParaRPr lang="en-US"/>
          </a:p>
        </p:txBody>
      </p:sp>
      <p:sp>
        <p:nvSpPr>
          <p:cNvPr id="6" name="Θέση υποσέλιδου 5">
            <a:extLst>
              <a:ext uri="{FF2B5EF4-FFF2-40B4-BE49-F238E27FC236}">
                <a16:creationId xmlns:a16="http://schemas.microsoft.com/office/drawing/2014/main" xmlns="" id="{2E0F3843-B963-4BD0-AE75-116C2C8B871F}"/>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xmlns="" id="{0DBD02FC-71C3-43A0-9C6E-8D4C2A2C8090}"/>
              </a:ext>
            </a:extLst>
          </p:cNvPr>
          <p:cNvSpPr>
            <a:spLocks noGrp="1"/>
          </p:cNvSpPr>
          <p:nvPr>
            <p:ph type="sldNum" sz="quarter" idx="12"/>
          </p:nvPr>
        </p:nvSpPr>
        <p:spPr/>
        <p:txBody>
          <a:bodyPr/>
          <a:lstStyle/>
          <a:p>
            <a:fld id="{F16372F3-0D51-4D83-A10D-06A3D557BBC0}" type="slidenum">
              <a:rPr lang="en-US" smtClean="0"/>
              <a:pPr/>
              <a:t>‹#›</a:t>
            </a:fld>
            <a:endParaRPr lang="en-US"/>
          </a:p>
        </p:txBody>
      </p:sp>
    </p:spTree>
    <p:extLst>
      <p:ext uri="{BB962C8B-B14F-4D97-AF65-F5344CB8AC3E}">
        <p14:creationId xmlns:p14="http://schemas.microsoft.com/office/powerpoint/2010/main" xmlns="" val="4187450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xmlns="" id="{E143D82E-8741-4DCE-865F-5A1761E8532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xmlns="" id="{C985B506-0861-4859-899B-D52BF5FC5C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3">
            <a:extLst>
              <a:ext uri="{FF2B5EF4-FFF2-40B4-BE49-F238E27FC236}">
                <a16:creationId xmlns:a16="http://schemas.microsoft.com/office/drawing/2014/main" xmlns="" id="{101A19A4-613C-48F5-9927-ED9F4D3C00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F6F51D-7C05-4879-BCC3-DC60E65825DA}" type="datetimeFigureOut">
              <a:rPr lang="en-US" smtClean="0"/>
              <a:pPr/>
              <a:t>5/9/2022</a:t>
            </a:fld>
            <a:endParaRPr lang="en-US"/>
          </a:p>
        </p:txBody>
      </p:sp>
      <p:sp>
        <p:nvSpPr>
          <p:cNvPr id="5" name="Θέση υποσέλιδου 4">
            <a:extLst>
              <a:ext uri="{FF2B5EF4-FFF2-40B4-BE49-F238E27FC236}">
                <a16:creationId xmlns:a16="http://schemas.microsoft.com/office/drawing/2014/main" xmlns="" id="{DD841A1F-D3CA-4F01-90AC-6BA4C5F587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Θέση αριθμού διαφάνειας 5">
            <a:extLst>
              <a:ext uri="{FF2B5EF4-FFF2-40B4-BE49-F238E27FC236}">
                <a16:creationId xmlns:a16="http://schemas.microsoft.com/office/drawing/2014/main" xmlns="" id="{14C0D067-BC42-4773-931C-3E3B83E575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6372F3-0D51-4D83-A10D-06A3D557BBC0}" type="slidenum">
              <a:rPr lang="en-US" smtClean="0"/>
              <a:pPr/>
              <a:t>‹#›</a:t>
            </a:fld>
            <a:endParaRPr lang="en-US"/>
          </a:p>
        </p:txBody>
      </p:sp>
    </p:spTree>
    <p:extLst>
      <p:ext uri="{BB962C8B-B14F-4D97-AF65-F5344CB8AC3E}">
        <p14:creationId xmlns:p14="http://schemas.microsoft.com/office/powerpoint/2010/main" xmlns="" val="30723686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rasmus-plus.ec.europa.eu/programme-guide/part-b/key-action-2/teacher-academies" TargetMode="External"/><Relationship Id="rId2" Type="http://schemas.openxmlformats.org/officeDocument/2006/relationships/hyperlink" Target="https://www.iky.gr/el/eggrafa-eplus/odigos-eplus" TargetMode="Externa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2.png"/><Relationship Id="rId4" Type="http://schemas.openxmlformats.org/officeDocument/2006/relationships/hyperlink" Target="https://www.eacea.ec.europa.eu/news-events/news/erasmus-teacher-academies-launch-event-2022-02-15_e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0C7EECF-9A52-48E0-AF38-F77B1CD9B3E7}"/>
              </a:ext>
            </a:extLst>
          </p:cNvPr>
          <p:cNvSpPr>
            <a:spLocks noGrp="1"/>
          </p:cNvSpPr>
          <p:nvPr>
            <p:ph type="title"/>
          </p:nvPr>
        </p:nvSpPr>
        <p:spPr/>
        <p:txBody>
          <a:bodyPr>
            <a:normAutofit/>
          </a:bodyPr>
          <a:lstStyle/>
          <a:p>
            <a:pPr algn="ctr"/>
            <a:r>
              <a:rPr lang="el-GR" b="1" dirty="0">
                <a:solidFill>
                  <a:srgbClr val="C00000"/>
                </a:solidFill>
              </a:rPr>
              <a:t/>
            </a:r>
            <a:br>
              <a:rPr lang="el-GR" b="1" dirty="0">
                <a:solidFill>
                  <a:srgbClr val="C00000"/>
                </a:solidFill>
              </a:rPr>
            </a:br>
            <a:r>
              <a:rPr lang="el-GR" b="1" dirty="0">
                <a:solidFill>
                  <a:srgbClr val="C00000"/>
                </a:solidFill>
              </a:rPr>
              <a:t>Ακαδημίες Εκπαιδευτικών</a:t>
            </a:r>
            <a:endParaRPr lang="el-GR" b="1" dirty="0">
              <a:solidFill>
                <a:schemeClr val="accent1">
                  <a:lumMod val="50000"/>
                </a:schemeClr>
              </a:solidFill>
            </a:endParaRPr>
          </a:p>
        </p:txBody>
      </p:sp>
      <p:sp>
        <p:nvSpPr>
          <p:cNvPr id="3" name="Θέση περιεχομένου 2">
            <a:extLst>
              <a:ext uri="{FF2B5EF4-FFF2-40B4-BE49-F238E27FC236}">
                <a16:creationId xmlns:a16="http://schemas.microsoft.com/office/drawing/2014/main" xmlns="" id="{96A78AEB-A8CB-45ED-A7AC-2FD2C28CF860}"/>
              </a:ext>
            </a:extLst>
          </p:cNvPr>
          <p:cNvSpPr>
            <a:spLocks noGrp="1"/>
          </p:cNvSpPr>
          <p:nvPr>
            <p:ph idx="1"/>
          </p:nvPr>
        </p:nvSpPr>
        <p:spPr>
          <a:xfrm>
            <a:off x="953609" y="1545315"/>
            <a:ext cx="10515600" cy="4882117"/>
          </a:xfrm>
        </p:spPr>
        <p:txBody>
          <a:bodyPr>
            <a:normAutofit fontScale="70000" lnSpcReduction="20000"/>
          </a:bodyPr>
          <a:lstStyle/>
          <a:p>
            <a:pPr marL="0" indent="0">
              <a:buNone/>
            </a:pPr>
            <a:r>
              <a:rPr lang="el-GR" b="1" dirty="0"/>
              <a:t>Τι είναι</a:t>
            </a:r>
            <a:r>
              <a:rPr lang="en-US" b="1" dirty="0"/>
              <a:t>; </a:t>
            </a:r>
            <a:endParaRPr lang="el-GR" b="1" dirty="0"/>
          </a:p>
          <a:p>
            <a:pPr marL="0" indent="0">
              <a:buNone/>
            </a:pPr>
            <a:r>
              <a:rPr lang="el-GR" dirty="0"/>
              <a:t>Συμπράξεις μεταξύ </a:t>
            </a:r>
            <a:r>
              <a:rPr lang="el-GR" dirty="0" err="1"/>
              <a:t>παρόχων</a:t>
            </a:r>
            <a:r>
              <a:rPr lang="el-GR" dirty="0"/>
              <a:t> εκπαίδευσης και κατάρτισης εκπαιδευτικών </a:t>
            </a:r>
          </a:p>
          <a:p>
            <a:pPr marL="0" indent="0">
              <a:buNone/>
            </a:pPr>
            <a:r>
              <a:rPr lang="el-GR" b="1" dirty="0"/>
              <a:t>Ποιοι καλούνται να συνεργαστούν</a:t>
            </a:r>
            <a:r>
              <a:rPr lang="en-US" b="1" dirty="0"/>
              <a:t>;</a:t>
            </a:r>
          </a:p>
          <a:p>
            <a:pPr marL="0" indent="0">
              <a:buNone/>
            </a:pPr>
            <a:r>
              <a:rPr lang="el-GR" dirty="0"/>
              <a:t>Παιδαγωγικές Σχολές Πανεπιστημίων και </a:t>
            </a:r>
            <a:r>
              <a:rPr lang="el-GR" dirty="0" err="1"/>
              <a:t>πάροχοι</a:t>
            </a:r>
            <a:r>
              <a:rPr lang="el-GR" dirty="0"/>
              <a:t> συνεχούς επαγγελματικής ανάπτυξης (</a:t>
            </a:r>
            <a:r>
              <a:rPr lang="el-GR" dirty="0" err="1"/>
              <a:t>ενδοϋπηρεσιακή</a:t>
            </a:r>
            <a:r>
              <a:rPr lang="el-GR" dirty="0"/>
              <a:t> εκπαίδευση), ενώσεις εκπαιδευτικών, υπουργεία, σχολεία και λοιπά ενδιαφερόμενα μέρη με σκοπό την ανάπτυξη στρατηγικών και προγραμμάτων εκπαίδευσης εκπαιδευτικών</a:t>
            </a:r>
          </a:p>
          <a:p>
            <a:pPr marL="0" indent="0">
              <a:buNone/>
            </a:pPr>
            <a:r>
              <a:rPr lang="el-GR" b="1" dirty="0"/>
              <a:t>Στόχοι</a:t>
            </a:r>
            <a:r>
              <a:rPr lang="en-US" b="1" dirty="0"/>
              <a:t>:</a:t>
            </a:r>
            <a:endParaRPr lang="el-GR" b="1" dirty="0"/>
          </a:p>
          <a:p>
            <a:r>
              <a:rPr lang="el-GR" dirty="0"/>
              <a:t>Ενίσχυση της ευρωπαϊκής διάστασης και της διεθνοποίησης της εκπαίδευσης των εκπαιδευτικών </a:t>
            </a:r>
          </a:p>
          <a:p>
            <a:r>
              <a:rPr lang="el-GR" dirty="0"/>
              <a:t>Συνεργασία με εκπαιδευτές εκπαιδευτικών και εκπαιδευτικούς σε άλλες ευρωπαϊκές χώρες</a:t>
            </a:r>
          </a:p>
          <a:p>
            <a:r>
              <a:rPr lang="el-GR" dirty="0"/>
              <a:t>Ανταλλαγή εμπειριών για την περαιτέρω ανάπτυξη της εκπαίδευσης των εκπαιδευτικών στην Ευρώπη.</a:t>
            </a:r>
          </a:p>
          <a:p>
            <a:r>
              <a:rPr lang="el-GR" dirty="0"/>
              <a:t>Ανάπτυξη και δοκιμή από κοινού διαφορετικών μοντέλων κινητικότητας (εικονική, με φυσική παρουσία και μικτή) στην αρχική εκπαίδευση εκπαιδευτικών και ως μέρος της συνεχούς επαγγελματικής ανάπτυξης των εκπαιδευτικών </a:t>
            </a:r>
          </a:p>
          <a:p>
            <a:pPr marL="0" indent="0">
              <a:buNone/>
            </a:pPr>
            <a:endParaRPr lang="el-GR" dirty="0"/>
          </a:p>
          <a:p>
            <a:pPr marL="0" indent="0">
              <a:buNone/>
            </a:pPr>
            <a:endParaRPr lang="el-GR" dirty="0">
              <a:solidFill>
                <a:schemeClr val="accent1">
                  <a:lumMod val="50000"/>
                </a:schemeClr>
              </a:solidFill>
            </a:endParaRPr>
          </a:p>
        </p:txBody>
      </p:sp>
      <p:pic>
        <p:nvPicPr>
          <p:cNvPr id="5" name="4 - Εικόνα" descr="iky.png">
            <a:extLst>
              <a:ext uri="{FF2B5EF4-FFF2-40B4-BE49-F238E27FC236}">
                <a16:creationId xmlns:a16="http://schemas.microsoft.com/office/drawing/2014/main" xmlns="" id="{7C8BECFF-92C6-4879-8BAA-167A266E2F23}"/>
              </a:ext>
            </a:extLst>
          </p:cNvPr>
          <p:cNvPicPr>
            <a:picLocks noChangeAspect="1"/>
          </p:cNvPicPr>
          <p:nvPr/>
        </p:nvPicPr>
        <p:blipFill>
          <a:blip r:embed="rId2" cstate="print"/>
          <a:stretch>
            <a:fillRect/>
          </a:stretch>
        </p:blipFill>
        <p:spPr>
          <a:xfrm>
            <a:off x="11001921" y="-44145"/>
            <a:ext cx="1190079" cy="1110045"/>
          </a:xfrm>
          <a:prstGeom prst="rect">
            <a:avLst/>
          </a:prstGeom>
        </p:spPr>
      </p:pic>
      <p:pic>
        <p:nvPicPr>
          <p:cNvPr id="6" name="Εικόνα 5">
            <a:extLst>
              <a:ext uri="{FF2B5EF4-FFF2-40B4-BE49-F238E27FC236}">
                <a16:creationId xmlns:a16="http://schemas.microsoft.com/office/drawing/2014/main" xmlns="" id="{59DB4C02-17FE-4049-8A35-082679A6A483}"/>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67936" y="26001"/>
            <a:ext cx="2747637" cy="1110045"/>
          </a:xfrm>
          <a:prstGeom prst="rect">
            <a:avLst/>
          </a:prstGeom>
        </p:spPr>
      </p:pic>
    </p:spTree>
    <p:extLst>
      <p:ext uri="{BB962C8B-B14F-4D97-AF65-F5344CB8AC3E}">
        <p14:creationId xmlns:p14="http://schemas.microsoft.com/office/powerpoint/2010/main" xmlns="" val="1429243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9F8C7A4-7C5B-4338-BDF4-7F94038B47DA}"/>
              </a:ext>
            </a:extLst>
          </p:cNvPr>
          <p:cNvSpPr>
            <a:spLocks noGrp="1"/>
          </p:cNvSpPr>
          <p:nvPr>
            <p:ph type="title"/>
          </p:nvPr>
        </p:nvSpPr>
        <p:spPr>
          <a:xfrm>
            <a:off x="1184429" y="681037"/>
            <a:ext cx="10515600" cy="1325563"/>
          </a:xfrm>
        </p:spPr>
        <p:txBody>
          <a:bodyPr/>
          <a:lstStyle/>
          <a:p>
            <a:r>
              <a:rPr lang="el-GR" dirty="0"/>
              <a:t>Αναμενόμενα αποτελέσματα</a:t>
            </a:r>
          </a:p>
        </p:txBody>
      </p:sp>
      <p:sp>
        <p:nvSpPr>
          <p:cNvPr id="3" name="Θέση περιεχομένου 2">
            <a:extLst>
              <a:ext uri="{FF2B5EF4-FFF2-40B4-BE49-F238E27FC236}">
                <a16:creationId xmlns:a16="http://schemas.microsoft.com/office/drawing/2014/main" xmlns="" id="{6A0AC577-C909-43D4-BBE2-1BABD761D2F2}"/>
              </a:ext>
            </a:extLst>
          </p:cNvPr>
          <p:cNvSpPr>
            <a:spLocks noGrp="1"/>
          </p:cNvSpPr>
          <p:nvPr>
            <p:ph idx="1"/>
          </p:nvPr>
        </p:nvSpPr>
        <p:spPr/>
        <p:txBody>
          <a:bodyPr>
            <a:normAutofit fontScale="92500" lnSpcReduction="10000"/>
          </a:bodyPr>
          <a:lstStyle/>
          <a:p>
            <a:r>
              <a:rPr lang="el-GR" dirty="0"/>
              <a:t> Δημιουργία δικτύων και κοινοτήτων πρακτικής άσκησης εκπαιδευτικών</a:t>
            </a:r>
          </a:p>
          <a:p>
            <a:r>
              <a:rPr lang="el-GR" dirty="0"/>
              <a:t>Ανάπτυξη κοινών, καινοτόμων πόρων μάθησης σχετικά με την εκπαίδευση εκπαιδευτικών και τις ικανότητες των εκπαιδευτικών σε κρίσιμα και/ή νέα παιδαγωγικά ζητήματα κοινού ενδιαφέροντος. </a:t>
            </a:r>
          </a:p>
          <a:p>
            <a:r>
              <a:rPr lang="el-GR" dirty="0"/>
              <a:t>Κάλυψη διαφορετικών αναγκών των εκπαιδευόμενων καθηγητών (στο πλαίσιο της αρχικής εκπαίδευσής τους) και των εν ενεργεία εκπαιδευτικών (στο πλαίσιο της συνεχούς επαγγελματικής ανάπτυξης).</a:t>
            </a:r>
          </a:p>
          <a:p>
            <a:r>
              <a:rPr lang="el-GR" dirty="0"/>
              <a:t>Υποστήριξη δραστηριοτήτων κινητικότητας σε όλες τις μορφές της, με τη θέσπιση θερινών σχολείων, επισκέψεων μελέτης για σπουδαστές και εκπαιδευτικούς, καθώς και άλλες μορφές διαπανεπιστημιακής συνεργασίας, τόσο με φυσική παρουσία όσο και εικονικά.</a:t>
            </a:r>
          </a:p>
        </p:txBody>
      </p:sp>
      <p:pic>
        <p:nvPicPr>
          <p:cNvPr id="4" name="Εικόνα 3">
            <a:extLst>
              <a:ext uri="{FF2B5EF4-FFF2-40B4-BE49-F238E27FC236}">
                <a16:creationId xmlns:a16="http://schemas.microsoft.com/office/drawing/2014/main" xmlns="" id="{EF08E6E4-BC4E-4AFB-8F4B-DA6287254923}"/>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67936" y="26001"/>
            <a:ext cx="2747637" cy="1110045"/>
          </a:xfrm>
          <a:prstGeom prst="rect">
            <a:avLst/>
          </a:prstGeom>
        </p:spPr>
      </p:pic>
      <p:pic>
        <p:nvPicPr>
          <p:cNvPr id="5" name="4 - Εικόνα" descr="iky.png">
            <a:extLst>
              <a:ext uri="{FF2B5EF4-FFF2-40B4-BE49-F238E27FC236}">
                <a16:creationId xmlns:a16="http://schemas.microsoft.com/office/drawing/2014/main" xmlns="" id="{E2A8482E-9361-40DF-B56D-9DC3190ABD6A}"/>
              </a:ext>
            </a:extLst>
          </p:cNvPr>
          <p:cNvPicPr>
            <a:picLocks noChangeAspect="1"/>
          </p:cNvPicPr>
          <p:nvPr/>
        </p:nvPicPr>
        <p:blipFill>
          <a:blip r:embed="rId3" cstate="print"/>
          <a:stretch>
            <a:fillRect/>
          </a:stretch>
        </p:blipFill>
        <p:spPr>
          <a:xfrm>
            <a:off x="11001921" y="-44145"/>
            <a:ext cx="1190079" cy="1110045"/>
          </a:xfrm>
          <a:prstGeom prst="rect">
            <a:avLst/>
          </a:prstGeom>
        </p:spPr>
      </p:pic>
    </p:spTree>
    <p:extLst>
      <p:ext uri="{BB962C8B-B14F-4D97-AF65-F5344CB8AC3E}">
        <p14:creationId xmlns:p14="http://schemas.microsoft.com/office/powerpoint/2010/main" xmlns="" val="3897991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9DDC5598-6F26-4C18-8A9F-7D4F02F0C86E}"/>
              </a:ext>
            </a:extLst>
          </p:cNvPr>
          <p:cNvSpPr>
            <a:spLocks noGrp="1"/>
          </p:cNvSpPr>
          <p:nvPr>
            <p:ph type="title"/>
          </p:nvPr>
        </p:nvSpPr>
        <p:spPr>
          <a:xfrm>
            <a:off x="962487" y="681037"/>
            <a:ext cx="10515600" cy="1325563"/>
          </a:xfrm>
        </p:spPr>
        <p:txBody>
          <a:bodyPr/>
          <a:lstStyle/>
          <a:p>
            <a:r>
              <a:rPr lang="el-GR" dirty="0"/>
              <a:t>Αναμενόμενα αποτελέσματα</a:t>
            </a:r>
          </a:p>
        </p:txBody>
      </p:sp>
      <p:sp>
        <p:nvSpPr>
          <p:cNvPr id="3" name="Θέση περιεχομένου 2">
            <a:extLst>
              <a:ext uri="{FF2B5EF4-FFF2-40B4-BE49-F238E27FC236}">
                <a16:creationId xmlns:a16="http://schemas.microsoft.com/office/drawing/2014/main" xmlns="" id="{C552122A-EDB1-4691-AE44-FBDEA282FF89}"/>
              </a:ext>
            </a:extLst>
          </p:cNvPr>
          <p:cNvSpPr>
            <a:spLocks noGrp="1"/>
          </p:cNvSpPr>
          <p:nvPr>
            <p:ph idx="1"/>
          </p:nvPr>
        </p:nvSpPr>
        <p:spPr/>
        <p:txBody>
          <a:bodyPr/>
          <a:lstStyle/>
          <a:p>
            <a:r>
              <a:rPr lang="el-GR" dirty="0"/>
              <a:t>Συνεργασία με σχολεία για τη δοκιμή και κοινή χρήση καινοτόμων νέων τρόπων διδασκαλίας (συμπεριλαμβανομένων των προσεγγίσεων μικτής και εξ αποστάσεως διδασκαλίας και μάθησης). </a:t>
            </a:r>
          </a:p>
          <a:p>
            <a:r>
              <a:rPr lang="el-GR" dirty="0"/>
              <a:t>Μελέτες και/ή έρευνες ή συλλογές αποτελεσματικών πρακτικών για την κατάρτιση συνόψεων, εγγράφων προβληματισμού, συστάσεων κ.λπ. για την προώθηση της συζήτησης και την ενημέρωση για τις πολιτικές στην εκπαίδευση των εκπαιδευτικών.</a:t>
            </a:r>
          </a:p>
        </p:txBody>
      </p:sp>
      <p:pic>
        <p:nvPicPr>
          <p:cNvPr id="4" name="Εικόνα 3">
            <a:extLst>
              <a:ext uri="{FF2B5EF4-FFF2-40B4-BE49-F238E27FC236}">
                <a16:creationId xmlns:a16="http://schemas.microsoft.com/office/drawing/2014/main" xmlns="" id="{78940295-2E55-439B-B774-4DA7848C6064}"/>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67936" y="26001"/>
            <a:ext cx="2747637" cy="1110045"/>
          </a:xfrm>
          <a:prstGeom prst="rect">
            <a:avLst/>
          </a:prstGeom>
        </p:spPr>
      </p:pic>
      <p:pic>
        <p:nvPicPr>
          <p:cNvPr id="5" name="4 - Εικόνα" descr="iky.png">
            <a:extLst>
              <a:ext uri="{FF2B5EF4-FFF2-40B4-BE49-F238E27FC236}">
                <a16:creationId xmlns:a16="http://schemas.microsoft.com/office/drawing/2014/main" xmlns="" id="{A76E29A0-1B4D-4AE0-B3AF-E54C1BA3B558}"/>
              </a:ext>
            </a:extLst>
          </p:cNvPr>
          <p:cNvPicPr>
            <a:picLocks noChangeAspect="1"/>
          </p:cNvPicPr>
          <p:nvPr/>
        </p:nvPicPr>
        <p:blipFill>
          <a:blip r:embed="rId3" cstate="print"/>
          <a:stretch>
            <a:fillRect/>
          </a:stretch>
        </p:blipFill>
        <p:spPr>
          <a:xfrm>
            <a:off x="11001921" y="-44145"/>
            <a:ext cx="1190079" cy="1110045"/>
          </a:xfrm>
          <a:prstGeom prst="rect">
            <a:avLst/>
          </a:prstGeom>
        </p:spPr>
      </p:pic>
    </p:spTree>
    <p:extLst>
      <p:ext uri="{BB962C8B-B14F-4D97-AF65-F5344CB8AC3E}">
        <p14:creationId xmlns:p14="http://schemas.microsoft.com/office/powerpoint/2010/main" xmlns="" val="271726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232D93C-03A9-4927-892C-C5E255911D82}"/>
              </a:ext>
            </a:extLst>
          </p:cNvPr>
          <p:cNvSpPr>
            <a:spLocks noGrp="1"/>
          </p:cNvSpPr>
          <p:nvPr>
            <p:ph type="title"/>
          </p:nvPr>
        </p:nvSpPr>
        <p:spPr>
          <a:xfrm>
            <a:off x="1255451" y="818054"/>
            <a:ext cx="10515600" cy="1325563"/>
          </a:xfrm>
        </p:spPr>
        <p:txBody>
          <a:bodyPr/>
          <a:lstStyle/>
          <a:p>
            <a:r>
              <a:rPr lang="el-GR" dirty="0"/>
              <a:t>Εταιρική σχέση</a:t>
            </a:r>
          </a:p>
        </p:txBody>
      </p:sp>
      <p:sp>
        <p:nvSpPr>
          <p:cNvPr id="3" name="Θέση περιεχομένου 2">
            <a:extLst>
              <a:ext uri="{FF2B5EF4-FFF2-40B4-BE49-F238E27FC236}">
                <a16:creationId xmlns:a16="http://schemas.microsoft.com/office/drawing/2014/main" xmlns="" id="{71EDEAA2-E858-47BE-A70F-68FD3CE71C7A}"/>
              </a:ext>
            </a:extLst>
          </p:cNvPr>
          <p:cNvSpPr>
            <a:spLocks noGrp="1"/>
          </p:cNvSpPr>
          <p:nvPr>
            <p:ph idx="1"/>
          </p:nvPr>
        </p:nvSpPr>
        <p:spPr/>
        <p:txBody>
          <a:bodyPr>
            <a:normAutofit fontScale="77500" lnSpcReduction="20000"/>
          </a:bodyPr>
          <a:lstStyle/>
          <a:p>
            <a:r>
              <a:rPr lang="el-GR" dirty="0"/>
              <a:t>τουλάχιστον 3 εταίροι από τουλάχιστον 3 κράτη μέλη της ΕΕ και τρίτες χώρες συνδεδεμένες με το πρόγραμμα (συμπεριλαμβανομένων τουλάχιστον 2 κρατών μελών της ΕΕ) </a:t>
            </a:r>
          </a:p>
          <a:p>
            <a:r>
              <a:rPr lang="el-GR" b="1" dirty="0"/>
              <a:t>Συμμετοχή:  </a:t>
            </a:r>
          </a:p>
          <a:p>
            <a:r>
              <a:rPr lang="el-GR" dirty="0"/>
              <a:t>τουλάχιστον δύο αναγνωρισμένων σε εθνικό επίπεδο </a:t>
            </a:r>
            <a:r>
              <a:rPr lang="el-GR" dirty="0" err="1"/>
              <a:t>παρόχων</a:t>
            </a:r>
            <a:r>
              <a:rPr lang="el-GR" dirty="0"/>
              <a:t> αρχικής εκπαίδευσης εκπαιδευτικών από 2 διαφορετικά κράτη μέλη της ΕΕ και τρίτες χώρες συνδεδεμένες με το πρόγραμμα·</a:t>
            </a:r>
          </a:p>
          <a:p>
            <a:r>
              <a:rPr lang="el-GR" dirty="0"/>
              <a:t> και τουλάχιστον ενός αναγνωρισμένου σε εθνικό επίπεδο </a:t>
            </a:r>
            <a:r>
              <a:rPr lang="el-GR" dirty="0" err="1"/>
              <a:t>παρόχου</a:t>
            </a:r>
            <a:r>
              <a:rPr lang="el-GR" dirty="0"/>
              <a:t> συνεχιζόμενης επαγγελματικής ανάπτυξης (</a:t>
            </a:r>
            <a:r>
              <a:rPr lang="el-GR" dirty="0" err="1"/>
              <a:t>ενδοϋπηρεσιακή</a:t>
            </a:r>
            <a:r>
              <a:rPr lang="el-GR" dirty="0"/>
              <a:t> κατάρτιση) για εκπαιδευτικούς</a:t>
            </a:r>
          </a:p>
          <a:p>
            <a:r>
              <a:rPr lang="el-GR" dirty="0"/>
              <a:t>Οι συμπράξεις πρέπει επίσης να περιλαμβάνουν, ως πλήρη εταίρο ή συνεργαζόμενο εταίρο, τουλάχιστον ένα σχολείο που υποδέχεται εκπαιδευτικούς για πρακτική άσκηση.</a:t>
            </a:r>
          </a:p>
          <a:p>
            <a:r>
              <a:rPr lang="el-GR" dirty="0"/>
              <a:t> Η σύμπραξη μπορεί να περιλαμβάνει, ως πλήρεις εταίρους ή συνεργαζόμενους εταίρους, άλλους οργανισμούς με σχετική </a:t>
            </a:r>
            <a:r>
              <a:rPr lang="el-GR" dirty="0" err="1"/>
              <a:t>εμπειρογνωσία</a:t>
            </a:r>
            <a:r>
              <a:rPr lang="el-GR" dirty="0"/>
              <a:t> στην εκπαίδευση εκπαιδευτικών και/ή φορείς που καθορίζουν τα πρότυπα, τα προσόντα ή τη διασφάλιση ποιότητας σχετικά με την εκπαίδευση των εκπαιδευτικών</a:t>
            </a:r>
          </a:p>
        </p:txBody>
      </p:sp>
      <p:pic>
        <p:nvPicPr>
          <p:cNvPr id="4" name="Εικόνα 3">
            <a:extLst>
              <a:ext uri="{FF2B5EF4-FFF2-40B4-BE49-F238E27FC236}">
                <a16:creationId xmlns:a16="http://schemas.microsoft.com/office/drawing/2014/main" xmlns="" id="{45014395-795B-42AE-A0E9-C81C39AA4D5F}"/>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67936" y="26001"/>
            <a:ext cx="2747637" cy="1110045"/>
          </a:xfrm>
          <a:prstGeom prst="rect">
            <a:avLst/>
          </a:prstGeom>
        </p:spPr>
      </p:pic>
      <p:pic>
        <p:nvPicPr>
          <p:cNvPr id="5" name="4 - Εικόνα" descr="iky.png">
            <a:extLst>
              <a:ext uri="{FF2B5EF4-FFF2-40B4-BE49-F238E27FC236}">
                <a16:creationId xmlns:a16="http://schemas.microsoft.com/office/drawing/2014/main" xmlns="" id="{C3651291-AD4B-4403-AF4C-0D0D660A709A}"/>
              </a:ext>
            </a:extLst>
          </p:cNvPr>
          <p:cNvPicPr>
            <a:picLocks noChangeAspect="1"/>
          </p:cNvPicPr>
          <p:nvPr/>
        </p:nvPicPr>
        <p:blipFill>
          <a:blip r:embed="rId3" cstate="print"/>
          <a:stretch>
            <a:fillRect/>
          </a:stretch>
        </p:blipFill>
        <p:spPr>
          <a:xfrm>
            <a:off x="11001921" y="-44145"/>
            <a:ext cx="1190079" cy="1110045"/>
          </a:xfrm>
          <a:prstGeom prst="rect">
            <a:avLst/>
          </a:prstGeom>
        </p:spPr>
      </p:pic>
    </p:spTree>
    <p:extLst>
      <p:ext uri="{BB962C8B-B14F-4D97-AF65-F5344CB8AC3E}">
        <p14:creationId xmlns:p14="http://schemas.microsoft.com/office/powerpoint/2010/main" xmlns="" val="1986035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8FD38FB-BB8B-4372-86BE-0B58E7DE04B7}"/>
              </a:ext>
            </a:extLst>
          </p:cNvPr>
          <p:cNvSpPr>
            <a:spLocks noGrp="1"/>
          </p:cNvSpPr>
          <p:nvPr>
            <p:ph type="title"/>
          </p:nvPr>
        </p:nvSpPr>
        <p:spPr>
          <a:xfrm>
            <a:off x="1308716" y="681037"/>
            <a:ext cx="10515600" cy="1325563"/>
          </a:xfrm>
        </p:spPr>
        <p:txBody>
          <a:bodyPr/>
          <a:lstStyle/>
          <a:p>
            <a:r>
              <a:rPr lang="el-GR" dirty="0"/>
              <a:t>Επιλέξιμοι οργανισμοί</a:t>
            </a:r>
          </a:p>
        </p:txBody>
      </p:sp>
      <p:sp>
        <p:nvSpPr>
          <p:cNvPr id="3" name="Θέση περιεχομένου 2">
            <a:extLst>
              <a:ext uri="{FF2B5EF4-FFF2-40B4-BE49-F238E27FC236}">
                <a16:creationId xmlns:a16="http://schemas.microsoft.com/office/drawing/2014/main" xmlns="" id="{6350BE23-CDAF-4242-853F-E1378FDD7E59}"/>
              </a:ext>
            </a:extLst>
          </p:cNvPr>
          <p:cNvSpPr>
            <a:spLocks noGrp="1"/>
          </p:cNvSpPr>
          <p:nvPr>
            <p:ph idx="1"/>
          </p:nvPr>
        </p:nvSpPr>
        <p:spPr/>
        <p:txBody>
          <a:bodyPr>
            <a:normAutofit fontScale="70000" lnSpcReduction="20000"/>
          </a:bodyPr>
          <a:lstStyle/>
          <a:p>
            <a:r>
              <a:rPr lang="el-GR" dirty="0"/>
              <a:t>Ιδρύματα εκπαίδευσης εκπαιδευτικών (Πανεπιστήμια που παρέχουν αρχική εκπαίδευση εκπαιδευτικών και/ή συνεχή επαγγελματική ανάπτυξη) για εκπαιδευτικούς σε επίπεδο 1 έως 3 ISCED, συμπεριλαμβανομένων των εκπαιδευτικών ΕΕΚ· </a:t>
            </a:r>
          </a:p>
          <a:p>
            <a:r>
              <a:rPr lang="el-GR" dirty="0"/>
              <a:t>Υπουργεία/ δημόσιοι φορείς που είναι υπεύθυνοι για τις πολιτικές στη σχολική εκπαίδευση· </a:t>
            </a:r>
          </a:p>
          <a:p>
            <a:r>
              <a:rPr lang="el-GR" dirty="0"/>
              <a:t> (τοπικοί, περιφερειακοί ή εθνικοί) Δημόσιοι και ιδιωτικοί φορείς υπεύθυνοι για την ανάπτυξη πολιτικών και την παροχή εκπαίδευσης εκπαιδευτικών, καθώς και τον καθορισμό προτύπων για τα προσόντα των εκπαιδευτικών</a:t>
            </a:r>
          </a:p>
          <a:p>
            <a:r>
              <a:rPr lang="el-GR" dirty="0"/>
              <a:t> Ενώσεις εκπαιδευτικών ή άλλοι αναγνωρισμένοι σε εθνικό επίπεδο </a:t>
            </a:r>
            <a:r>
              <a:rPr lang="el-GR" dirty="0" err="1"/>
              <a:t>πάροχοι</a:t>
            </a:r>
            <a:r>
              <a:rPr lang="el-GR" dirty="0"/>
              <a:t> εκπαίδευσης εκπαιδευτικών και συνεχούς επαγγελματικής ανάπτυξης· </a:t>
            </a:r>
          </a:p>
          <a:p>
            <a:r>
              <a:rPr lang="el-GR" dirty="0"/>
              <a:t>Αρχές αρμόδιες για την εκπαίδευση και την κατάρτιση εκπαιδευτικών, καθώς και την επίβλεψη της συνεχούς επαγγελματικής ανάπτυξης και των προσόντων τους· </a:t>
            </a:r>
          </a:p>
          <a:p>
            <a:r>
              <a:rPr lang="el-GR" dirty="0"/>
              <a:t>Σχολεία που συνεργάζονται με </a:t>
            </a:r>
            <a:r>
              <a:rPr lang="el-GR" dirty="0" err="1"/>
              <a:t>παρόχους</a:t>
            </a:r>
            <a:r>
              <a:rPr lang="el-GR" dirty="0"/>
              <a:t> εκπαίδευσης εκπαιδευτικών ώστε να καταστεί δυνατή η πρακτική κατάρτιση στο πλαίσιο της εκπαίδευσης εκπαιδευτικών· </a:t>
            </a:r>
          </a:p>
          <a:p>
            <a:r>
              <a:rPr lang="el-GR" dirty="0"/>
              <a:t>άλλα σχολεία (από σχολεία πρωτοβάθμιας εκπαίδευσης έως και την αρχική ΕΕΚ) ή άλλες οργανώσεις (π.χ. ΜΚΟ, Ενώσεις εκπαιδευτικών) που σχετίζονται με το σχέδιο</a:t>
            </a:r>
          </a:p>
        </p:txBody>
      </p:sp>
      <p:pic>
        <p:nvPicPr>
          <p:cNvPr id="4" name="Εικόνα 3">
            <a:extLst>
              <a:ext uri="{FF2B5EF4-FFF2-40B4-BE49-F238E27FC236}">
                <a16:creationId xmlns:a16="http://schemas.microsoft.com/office/drawing/2014/main" xmlns="" id="{26FD86C0-1BB3-4D04-95F7-9A0693043A02}"/>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67936" y="26001"/>
            <a:ext cx="2747637" cy="1110045"/>
          </a:xfrm>
          <a:prstGeom prst="rect">
            <a:avLst/>
          </a:prstGeom>
        </p:spPr>
      </p:pic>
      <p:pic>
        <p:nvPicPr>
          <p:cNvPr id="5" name="4 - Εικόνα" descr="iky.png">
            <a:extLst>
              <a:ext uri="{FF2B5EF4-FFF2-40B4-BE49-F238E27FC236}">
                <a16:creationId xmlns:a16="http://schemas.microsoft.com/office/drawing/2014/main" xmlns="" id="{47A7382A-5A3C-4DDE-BCAA-66940676FF29}"/>
              </a:ext>
            </a:extLst>
          </p:cNvPr>
          <p:cNvPicPr>
            <a:picLocks noChangeAspect="1"/>
          </p:cNvPicPr>
          <p:nvPr/>
        </p:nvPicPr>
        <p:blipFill>
          <a:blip r:embed="rId3" cstate="print"/>
          <a:stretch>
            <a:fillRect/>
          </a:stretch>
        </p:blipFill>
        <p:spPr>
          <a:xfrm>
            <a:off x="11001921" y="-44145"/>
            <a:ext cx="1190079" cy="1110045"/>
          </a:xfrm>
          <a:prstGeom prst="rect">
            <a:avLst/>
          </a:prstGeom>
        </p:spPr>
      </p:pic>
    </p:spTree>
    <p:extLst>
      <p:ext uri="{BB962C8B-B14F-4D97-AF65-F5344CB8AC3E}">
        <p14:creationId xmlns:p14="http://schemas.microsoft.com/office/powerpoint/2010/main" xmlns="" val="920935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271844F-614F-4CE0-B20A-2DB6E61E003A}"/>
              </a:ext>
            </a:extLst>
          </p:cNvPr>
          <p:cNvSpPr>
            <a:spLocks noGrp="1"/>
          </p:cNvSpPr>
          <p:nvPr>
            <p:ph type="title"/>
          </p:nvPr>
        </p:nvSpPr>
        <p:spPr>
          <a:xfrm>
            <a:off x="971365" y="818054"/>
            <a:ext cx="10515600" cy="1325563"/>
          </a:xfrm>
        </p:spPr>
        <p:txBody>
          <a:bodyPr/>
          <a:lstStyle/>
          <a:p>
            <a:endParaRPr lang="el-GR" dirty="0"/>
          </a:p>
        </p:txBody>
      </p:sp>
      <p:sp>
        <p:nvSpPr>
          <p:cNvPr id="3" name="Θέση περιεχομένου 2">
            <a:extLst>
              <a:ext uri="{FF2B5EF4-FFF2-40B4-BE49-F238E27FC236}">
                <a16:creationId xmlns:a16="http://schemas.microsoft.com/office/drawing/2014/main" xmlns="" id="{C2D770F4-9C5D-451B-BBDB-E67BB6BBA108}"/>
              </a:ext>
            </a:extLst>
          </p:cNvPr>
          <p:cNvSpPr>
            <a:spLocks noGrp="1"/>
          </p:cNvSpPr>
          <p:nvPr>
            <p:ph idx="1"/>
          </p:nvPr>
        </p:nvSpPr>
        <p:spPr>
          <a:xfrm>
            <a:off x="838200" y="2143617"/>
            <a:ext cx="10515600" cy="4351338"/>
          </a:xfrm>
        </p:spPr>
        <p:txBody>
          <a:bodyPr>
            <a:normAutofit fontScale="85000" lnSpcReduction="20000"/>
          </a:bodyPr>
          <a:lstStyle/>
          <a:p>
            <a:r>
              <a:rPr lang="el-GR" dirty="0"/>
              <a:t>Διάρκεια σύμπραξης</a:t>
            </a:r>
            <a:r>
              <a:rPr lang="en-US" dirty="0"/>
              <a:t>:</a:t>
            </a:r>
            <a:r>
              <a:rPr lang="el-GR" dirty="0"/>
              <a:t>3 έτη</a:t>
            </a:r>
            <a:endParaRPr lang="en-US" dirty="0"/>
          </a:p>
          <a:p>
            <a:r>
              <a:rPr lang="fr-FR" dirty="0"/>
              <a:t>X</a:t>
            </a:r>
            <a:r>
              <a:rPr lang="el-GR" dirty="0" err="1"/>
              <a:t>ρηματοδότηση</a:t>
            </a:r>
            <a:r>
              <a:rPr lang="en-US" dirty="0"/>
              <a:t>:</a:t>
            </a:r>
            <a:r>
              <a:rPr lang="el-GR" dirty="0"/>
              <a:t> έως </a:t>
            </a:r>
            <a:r>
              <a:rPr lang="en-US" dirty="0"/>
              <a:t>1,5 </a:t>
            </a:r>
            <a:r>
              <a:rPr lang="el-GR" dirty="0"/>
              <a:t>εκ. ευρώ</a:t>
            </a:r>
          </a:p>
          <a:p>
            <a:r>
              <a:rPr lang="el-GR" dirty="0"/>
              <a:t>Αίτηση</a:t>
            </a:r>
            <a:r>
              <a:rPr lang="en-US" dirty="0"/>
              <a:t>:</a:t>
            </a:r>
            <a:r>
              <a:rPr lang="el-GR" dirty="0"/>
              <a:t> </a:t>
            </a:r>
            <a:r>
              <a:rPr lang="en-US" dirty="0"/>
              <a:t>EACEA</a:t>
            </a:r>
          </a:p>
          <a:p>
            <a:r>
              <a:rPr lang="el-GR" dirty="0"/>
              <a:t>Καταληκτική ημερομηνία</a:t>
            </a:r>
            <a:r>
              <a:rPr lang="en-US" dirty="0"/>
              <a:t>:</a:t>
            </a:r>
            <a:r>
              <a:rPr lang="el-GR" dirty="0"/>
              <a:t> 7 Σεπτεμβρίου 2022 (6 </a:t>
            </a:r>
            <a:r>
              <a:rPr lang="el-GR" dirty="0" err="1"/>
              <a:t>μμ</a:t>
            </a:r>
            <a:r>
              <a:rPr lang="el-GR" dirty="0"/>
              <a:t> ώρα Ελλάδος)</a:t>
            </a:r>
            <a:endParaRPr lang="en-US" dirty="0"/>
          </a:p>
          <a:p>
            <a:r>
              <a:rPr lang="en-US" dirty="0"/>
              <a:t>O</a:t>
            </a:r>
            <a:r>
              <a:rPr lang="el-GR" dirty="0" err="1"/>
              <a:t>δηγός</a:t>
            </a:r>
            <a:r>
              <a:rPr lang="el-GR" dirty="0"/>
              <a:t> </a:t>
            </a:r>
            <a:r>
              <a:rPr lang="en-US" dirty="0"/>
              <a:t>Erasmus+</a:t>
            </a:r>
            <a:r>
              <a:rPr lang="el-GR" dirty="0"/>
              <a:t>2021</a:t>
            </a:r>
            <a:r>
              <a:rPr lang="en-US" dirty="0"/>
              <a:t> (</a:t>
            </a:r>
            <a:r>
              <a:rPr lang="el-GR" dirty="0"/>
              <a:t>σελ. </a:t>
            </a:r>
            <a:r>
              <a:rPr lang="en-US" dirty="0"/>
              <a:t>235, </a:t>
            </a:r>
            <a:r>
              <a:rPr lang="en-US" dirty="0" err="1"/>
              <a:t>EN_version</a:t>
            </a:r>
            <a:r>
              <a:rPr lang="en-US" dirty="0"/>
              <a:t> 1)</a:t>
            </a:r>
          </a:p>
          <a:p>
            <a:pPr marL="0" indent="0">
              <a:buNone/>
            </a:pPr>
            <a:r>
              <a:rPr lang="en-US" dirty="0">
                <a:hlinkClick r:id="rId2"/>
              </a:rPr>
              <a:t>https://www.iky.gr/el/eggrafa-eplus/odigos-eplus</a:t>
            </a:r>
            <a:endParaRPr lang="en-US" dirty="0"/>
          </a:p>
          <a:p>
            <a:pPr marL="0" indent="0">
              <a:buNone/>
            </a:pPr>
            <a:endParaRPr lang="en-US" dirty="0"/>
          </a:p>
          <a:p>
            <a:pPr marL="0" indent="0">
              <a:buNone/>
            </a:pPr>
            <a:r>
              <a:rPr lang="en-US" dirty="0">
                <a:hlinkClick r:id="rId3"/>
              </a:rPr>
              <a:t>https://erasmus-plus.ec.europa.eu/programme-guide/part-b/key-action-2/teacher-academies</a:t>
            </a:r>
            <a:endParaRPr lang="en-US" dirty="0"/>
          </a:p>
          <a:p>
            <a:pPr marL="0" indent="0">
              <a:buNone/>
            </a:pPr>
            <a:endParaRPr lang="en-US" dirty="0"/>
          </a:p>
          <a:p>
            <a:pPr marL="0" indent="0">
              <a:buNone/>
            </a:pPr>
            <a:r>
              <a:rPr lang="en-US" dirty="0">
                <a:hlinkClick r:id="rId4"/>
              </a:rPr>
              <a:t>https://www.eacea.ec.europa.eu/news-events/news/erasmus-teacher-academies-launch-event-2022-02-15_en</a:t>
            </a:r>
            <a:endParaRPr lang="en-US" dirty="0"/>
          </a:p>
          <a:p>
            <a:pPr marL="0" indent="0">
              <a:buNone/>
            </a:pPr>
            <a:endParaRPr lang="el-GR" dirty="0"/>
          </a:p>
        </p:txBody>
      </p:sp>
      <p:pic>
        <p:nvPicPr>
          <p:cNvPr id="4" name="Εικόνα 3">
            <a:extLst>
              <a:ext uri="{FF2B5EF4-FFF2-40B4-BE49-F238E27FC236}">
                <a16:creationId xmlns:a16="http://schemas.microsoft.com/office/drawing/2014/main" xmlns="" id="{AC1718B9-2A8D-4941-A429-90432F683413}"/>
              </a:ext>
            </a:extLst>
          </p:cNvPr>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167936" y="26001"/>
            <a:ext cx="2747637" cy="1110045"/>
          </a:xfrm>
          <a:prstGeom prst="rect">
            <a:avLst/>
          </a:prstGeom>
        </p:spPr>
      </p:pic>
      <p:pic>
        <p:nvPicPr>
          <p:cNvPr id="5" name="4 - Εικόνα" descr="iky.png">
            <a:extLst>
              <a:ext uri="{FF2B5EF4-FFF2-40B4-BE49-F238E27FC236}">
                <a16:creationId xmlns:a16="http://schemas.microsoft.com/office/drawing/2014/main" xmlns="" id="{61DF864E-2A37-417D-8A67-95BEB1D8B23D}"/>
              </a:ext>
            </a:extLst>
          </p:cNvPr>
          <p:cNvPicPr>
            <a:picLocks noChangeAspect="1"/>
          </p:cNvPicPr>
          <p:nvPr/>
        </p:nvPicPr>
        <p:blipFill>
          <a:blip r:embed="rId6" cstate="print"/>
          <a:stretch>
            <a:fillRect/>
          </a:stretch>
        </p:blipFill>
        <p:spPr>
          <a:xfrm>
            <a:off x="11001921" y="-44145"/>
            <a:ext cx="1190079" cy="1110045"/>
          </a:xfrm>
          <a:prstGeom prst="rect">
            <a:avLst/>
          </a:prstGeom>
        </p:spPr>
      </p:pic>
    </p:spTree>
    <p:extLst>
      <p:ext uri="{BB962C8B-B14F-4D97-AF65-F5344CB8AC3E}">
        <p14:creationId xmlns:p14="http://schemas.microsoft.com/office/powerpoint/2010/main" xmlns="" val="38904006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322</TotalTime>
  <Words>626</Words>
  <Application>Microsoft Office PowerPoint</Application>
  <PresentationFormat>Προσαρμογή</PresentationFormat>
  <Paragraphs>43</Paragraphs>
  <Slides>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6</vt:i4>
      </vt:variant>
    </vt:vector>
  </HeadingPairs>
  <TitlesOfParts>
    <vt:vector size="7" baseType="lpstr">
      <vt:lpstr>Θέμα του Office</vt:lpstr>
      <vt:lpstr> Ακαδημίες Εκπαιδευτικών</vt:lpstr>
      <vt:lpstr>Αναμενόμενα αποτελέσματα</vt:lpstr>
      <vt:lpstr>Αναμενόμενα αποτελέσματα</vt:lpstr>
      <vt:lpstr>Εταιρική σχέση</vt:lpstr>
      <vt:lpstr>Επιλέξιμοι οργανισμοί</vt:lpstr>
      <vt:lpstr>Διαφάνεια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Aliki Filandrianou</dc:creator>
  <cp:lastModifiedBy>user</cp:lastModifiedBy>
  <cp:revision>30</cp:revision>
  <dcterms:created xsi:type="dcterms:W3CDTF">2021-04-20T11:04:11Z</dcterms:created>
  <dcterms:modified xsi:type="dcterms:W3CDTF">2022-05-09T08:34:43Z</dcterms:modified>
</cp:coreProperties>
</file>